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</p:sld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</p:sldIdLst>
  <p:sldSz cx="12192000" cy="6858000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2" d="100"/>
          <a:sy n="102" d="100"/>
        </p:scale>
        <p:origin x="-856" y="-10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Master" Target="slideMasters/slideMaster7.xml"/><Relationship Id="rId8" Type="http://schemas.openxmlformats.org/officeDocument/2006/relationships/slideMaster" Target="slideMasters/slideMaster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1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3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3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4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4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4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5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5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6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6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6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6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8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8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8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8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9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0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0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0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0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0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0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1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4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x-none" sz="4400" b="0" strike="noStrike" spc="-1">
              <a:latin typeface="Arial"/>
            </a:endParaRPr>
          </a:p>
        </p:txBody>
      </p:sp>
      <p:sp>
        <p:nvSpPr>
          <p:cNvPr id="3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4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4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5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5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  <p:sp>
        <p:nvSpPr>
          <p:cNvPr id="35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x-none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7" Type="http://schemas.openxmlformats.org/officeDocument/2006/relationships/image" Target="../media/image4.png"/><Relationship Id="rId18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7" Type="http://schemas.openxmlformats.org/officeDocument/2006/relationships/image" Target="../media/image4.png"/><Relationship Id="rId18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6.xml"/><Relationship Id="rId13" Type="http://schemas.openxmlformats.org/officeDocument/2006/relationships/theme" Target="../theme/theme3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7" Type="http://schemas.openxmlformats.org/officeDocument/2006/relationships/image" Target="../media/image4.png"/><Relationship Id="rId18" Type="http://schemas.openxmlformats.org/officeDocument/2006/relationships/image" Target="../media/image5.png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48.xml"/><Relationship Id="rId13" Type="http://schemas.openxmlformats.org/officeDocument/2006/relationships/theme" Target="../theme/theme4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7" Type="http://schemas.openxmlformats.org/officeDocument/2006/relationships/image" Target="../media/image4.png"/><Relationship Id="rId18" Type="http://schemas.openxmlformats.org/officeDocument/2006/relationships/image" Target="../media/image5.png"/><Relationship Id="rId1" Type="http://schemas.openxmlformats.org/officeDocument/2006/relationships/slideLayout" Target="../slideLayouts/slideLayout37.xml"/><Relationship Id="rId2" Type="http://schemas.openxmlformats.org/officeDocument/2006/relationships/slideLayout" Target="../slideLayouts/slideLayout38.xml"/><Relationship Id="rId3" Type="http://schemas.openxmlformats.org/officeDocument/2006/relationships/slideLayout" Target="../slideLayouts/slideLayout39.xml"/><Relationship Id="rId4" Type="http://schemas.openxmlformats.org/officeDocument/2006/relationships/slideLayout" Target="../slideLayouts/slideLayout40.xml"/><Relationship Id="rId5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3.xml"/><Relationship Id="rId8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46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0.xml"/><Relationship Id="rId13" Type="http://schemas.openxmlformats.org/officeDocument/2006/relationships/theme" Target="../theme/theme5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7" Type="http://schemas.openxmlformats.org/officeDocument/2006/relationships/image" Target="../media/image4.png"/><Relationship Id="rId18" Type="http://schemas.openxmlformats.org/officeDocument/2006/relationships/image" Target="../media/image5.png"/><Relationship Id="rId1" Type="http://schemas.openxmlformats.org/officeDocument/2006/relationships/slideLayout" Target="../slideLayouts/slideLayout49.xml"/><Relationship Id="rId2" Type="http://schemas.openxmlformats.org/officeDocument/2006/relationships/slideLayout" Target="../slideLayouts/slideLayout50.xml"/><Relationship Id="rId3" Type="http://schemas.openxmlformats.org/officeDocument/2006/relationships/slideLayout" Target="../slideLayouts/slideLayout51.xml"/><Relationship Id="rId4" Type="http://schemas.openxmlformats.org/officeDocument/2006/relationships/slideLayout" Target="../slideLayouts/slideLayout52.xml"/><Relationship Id="rId5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5.xml"/><Relationship Id="rId8" Type="http://schemas.openxmlformats.org/officeDocument/2006/relationships/slideLayout" Target="../slideLayouts/slideLayout56.xml"/><Relationship Id="rId9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58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2.xml"/><Relationship Id="rId13" Type="http://schemas.openxmlformats.org/officeDocument/2006/relationships/theme" Target="../theme/theme6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7" Type="http://schemas.openxmlformats.org/officeDocument/2006/relationships/image" Target="../media/image4.png"/><Relationship Id="rId18" Type="http://schemas.openxmlformats.org/officeDocument/2006/relationships/image" Target="../media/image5.png"/><Relationship Id="rId1" Type="http://schemas.openxmlformats.org/officeDocument/2006/relationships/slideLayout" Target="../slideLayouts/slideLayout61.xml"/><Relationship Id="rId2" Type="http://schemas.openxmlformats.org/officeDocument/2006/relationships/slideLayout" Target="../slideLayouts/slideLayout62.xml"/><Relationship Id="rId3" Type="http://schemas.openxmlformats.org/officeDocument/2006/relationships/slideLayout" Target="../slideLayouts/slideLayout63.xml"/><Relationship Id="rId4" Type="http://schemas.openxmlformats.org/officeDocument/2006/relationships/slideLayout" Target="../slideLayouts/slideLayout64.xml"/><Relationship Id="rId5" Type="http://schemas.openxmlformats.org/officeDocument/2006/relationships/slideLayout" Target="../slideLayouts/slideLayout65.xml"/><Relationship Id="rId6" Type="http://schemas.openxmlformats.org/officeDocument/2006/relationships/slideLayout" Target="../slideLayouts/slideLayout66.xml"/><Relationship Id="rId7" Type="http://schemas.openxmlformats.org/officeDocument/2006/relationships/slideLayout" Target="../slideLayouts/slideLayout67.xml"/><Relationship Id="rId8" Type="http://schemas.openxmlformats.org/officeDocument/2006/relationships/slideLayout" Target="../slideLayouts/slideLayout68.xml"/><Relationship Id="rId9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0.xml"/></Relationships>
</file>

<file path=ppt/slideMasters/_rels/slideMaster7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4.xml"/><Relationship Id="rId13" Type="http://schemas.openxmlformats.org/officeDocument/2006/relationships/theme" Target="../theme/theme7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7" Type="http://schemas.openxmlformats.org/officeDocument/2006/relationships/image" Target="../media/image4.png"/><Relationship Id="rId18" Type="http://schemas.openxmlformats.org/officeDocument/2006/relationships/image" Target="../media/image5.png"/><Relationship Id="rId1" Type="http://schemas.openxmlformats.org/officeDocument/2006/relationships/slideLayout" Target="../slideLayouts/slideLayout73.xml"/><Relationship Id="rId2" Type="http://schemas.openxmlformats.org/officeDocument/2006/relationships/slideLayout" Target="../slideLayouts/slideLayout74.xml"/><Relationship Id="rId3" Type="http://schemas.openxmlformats.org/officeDocument/2006/relationships/slideLayout" Target="../slideLayouts/slideLayout75.xml"/><Relationship Id="rId4" Type="http://schemas.openxmlformats.org/officeDocument/2006/relationships/slideLayout" Target="../slideLayouts/slideLayout76.xml"/><Relationship Id="rId5" Type="http://schemas.openxmlformats.org/officeDocument/2006/relationships/slideLayout" Target="../slideLayouts/slideLayout77.xml"/><Relationship Id="rId6" Type="http://schemas.openxmlformats.org/officeDocument/2006/relationships/slideLayout" Target="../slideLayouts/slideLayout78.xml"/><Relationship Id="rId7" Type="http://schemas.openxmlformats.org/officeDocument/2006/relationships/slideLayout" Target="../slideLayouts/slideLayout79.xml"/><Relationship Id="rId8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2.xml"/></Relationships>
</file>

<file path=ppt/slideMasters/_rels/slideMaster8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96.xml"/><Relationship Id="rId13" Type="http://schemas.openxmlformats.org/officeDocument/2006/relationships/theme" Target="../theme/theme8.xml"/><Relationship Id="rId14" Type="http://schemas.openxmlformats.org/officeDocument/2006/relationships/image" Target="../media/image1.png"/><Relationship Id="rId15" Type="http://schemas.openxmlformats.org/officeDocument/2006/relationships/image" Target="../media/image2.png"/><Relationship Id="rId16" Type="http://schemas.openxmlformats.org/officeDocument/2006/relationships/image" Target="../media/image3.png"/><Relationship Id="rId17" Type="http://schemas.openxmlformats.org/officeDocument/2006/relationships/image" Target="../media/image4.png"/><Relationship Id="rId18" Type="http://schemas.openxmlformats.org/officeDocument/2006/relationships/image" Target="../media/image5.png"/><Relationship Id="rId1" Type="http://schemas.openxmlformats.org/officeDocument/2006/relationships/slideLayout" Target="../slideLayouts/slideLayout85.xml"/><Relationship Id="rId2" Type="http://schemas.openxmlformats.org/officeDocument/2006/relationships/slideLayout" Target="../slideLayouts/slideLayout86.xml"/><Relationship Id="rId3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0.xml"/><Relationship Id="rId7" Type="http://schemas.openxmlformats.org/officeDocument/2006/relationships/slideLayout" Target="../slideLayouts/slideLayout91.xml"/><Relationship Id="rId8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9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4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904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040" cy="19803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x-none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7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45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46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7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48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904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49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0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x-none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51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89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90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91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92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904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93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94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x-none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133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134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35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136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904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137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8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x-none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/>
    <p:bodyStyle/>
    <p:otherStyle/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177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178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79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180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904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181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82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x-none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83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/>
    <p:bodyStyle/>
    <p:otherStyle/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221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222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23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224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904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225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2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040" cy="19803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x-none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27" name="PlaceHolder 4"/>
          <p:cNvSpPr>
            <a:spLocks noGrp="1"/>
          </p:cNvSpPr>
          <p:nvPr>
            <p:ph type="body"/>
          </p:nvPr>
        </p:nvSpPr>
        <p:spPr>
          <a:xfrm>
            <a:off x="1154880" y="3657600"/>
            <a:ext cx="4306320" cy="2361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1800" b="0" strike="noStrike" spc="-1">
                <a:latin typeface="Arial"/>
              </a:rPr>
              <a:t>Seventh Outline Level</a:t>
            </a:r>
          </a:p>
        </p:txBody>
      </p:sp>
      <p:sp>
        <p:nvSpPr>
          <p:cNvPr id="228" name="PlaceHolder 5"/>
          <p:cNvSpPr>
            <a:spLocks noGrp="1"/>
          </p:cNvSpPr>
          <p:nvPr>
            <p:ph type="body"/>
          </p:nvPr>
        </p:nvSpPr>
        <p:spPr>
          <a:xfrm>
            <a:off x="5677200" y="3657600"/>
            <a:ext cx="4306320" cy="2361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/>
    <p:bodyStyle/>
    <p:otherStyle/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266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267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268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269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904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270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271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040" cy="198036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x-none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72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/>
    <p:bodyStyle/>
    <p:otherStyle/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Picture 7"/>
          <p:cNvPicPr/>
          <p:nvPr/>
        </p:nvPicPr>
        <p:blipFill>
          <a:blip r:embed="rId15"/>
          <a:srcRect l="3610"/>
          <a:stretch/>
        </p:blipFill>
        <p:spPr>
          <a:xfrm>
            <a:off x="0" y="2669760"/>
            <a:ext cx="4036320" cy="4187520"/>
          </a:xfrm>
          <a:prstGeom prst="rect">
            <a:avLst/>
          </a:prstGeom>
          <a:ln>
            <a:noFill/>
          </a:ln>
        </p:spPr>
      </p:pic>
      <p:pic>
        <p:nvPicPr>
          <p:cNvPr id="310" name="Picture 6"/>
          <p:cNvPicPr/>
          <p:nvPr/>
        </p:nvPicPr>
        <p:blipFill>
          <a:blip r:embed="rId16"/>
          <a:srcRect l="35647"/>
          <a:stretch/>
        </p:blipFill>
        <p:spPr>
          <a:xfrm>
            <a:off x="0" y="2892240"/>
            <a:ext cx="1521720" cy="2364840"/>
          </a:xfrm>
          <a:prstGeom prst="rect">
            <a:avLst/>
          </a:prstGeom>
          <a:ln>
            <a:noFill/>
          </a:ln>
        </p:spPr>
      </p:pic>
      <p:sp>
        <p:nvSpPr>
          <p:cNvPr id="311" name="CustomShape 1"/>
          <p:cNvSpPr/>
          <p:nvPr/>
        </p:nvSpPr>
        <p:spPr>
          <a:xfrm>
            <a:off x="860904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12" name="Picture 8"/>
          <p:cNvPicPr/>
          <p:nvPr/>
        </p:nvPicPr>
        <p:blipFill>
          <a:blip r:embed="rId17"/>
          <a:srcRect t="28812"/>
          <a:stretch/>
        </p:blipFill>
        <p:spPr>
          <a:xfrm>
            <a:off x="7999560" y="0"/>
            <a:ext cx="1602720" cy="1140840"/>
          </a:xfrm>
          <a:prstGeom prst="rect">
            <a:avLst/>
          </a:prstGeom>
          <a:ln>
            <a:noFill/>
          </a:ln>
        </p:spPr>
      </p:pic>
      <p:pic>
        <p:nvPicPr>
          <p:cNvPr id="313" name="Picture 9"/>
          <p:cNvPicPr/>
          <p:nvPr/>
        </p:nvPicPr>
        <p:blipFill>
          <a:blip r:embed="rId18"/>
          <a:srcRect b="23333"/>
          <a:stretch/>
        </p:blipFill>
        <p:spPr>
          <a:xfrm>
            <a:off x="8609040" y="6095880"/>
            <a:ext cx="992880" cy="761400"/>
          </a:xfrm>
          <a:prstGeom prst="rect">
            <a:avLst/>
          </a:prstGeom>
          <a:ln>
            <a:noFill/>
          </a:ln>
        </p:spPr>
      </p:pic>
      <p:sp>
        <p:nvSpPr>
          <p:cNvPr id="314" name="CustomShape 2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315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x-none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16" name="PlaceHolder 4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x-none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x-none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CustomShape 1"/>
          <p:cNvSpPr/>
          <p:nvPr/>
        </p:nvSpPr>
        <p:spPr>
          <a:xfrm>
            <a:off x="877320" y="2376000"/>
            <a:ext cx="3603600" cy="1795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x-none" sz="7200" b="0" strike="noStrike" spc="-1">
                <a:solidFill>
                  <a:srgbClr val="EBEBEB"/>
                </a:solidFill>
                <a:latin typeface="Century Gothic"/>
              </a:rPr>
              <a:t>MIS</a:t>
            </a:r>
            <a:r>
              <a:t/>
            </a:r>
            <a:br/>
            <a:endParaRPr lang="x-none" sz="7200" b="0" strike="noStrike" spc="-1">
              <a:latin typeface="Arial"/>
            </a:endParaRPr>
          </a:p>
        </p:txBody>
      </p:sp>
      <p:sp>
        <p:nvSpPr>
          <p:cNvPr id="354" name="CustomShape 2"/>
          <p:cNvSpPr/>
          <p:nvPr/>
        </p:nvSpPr>
        <p:spPr>
          <a:xfrm>
            <a:off x="877320" y="3172680"/>
            <a:ext cx="6153840" cy="48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x-none" sz="2400" b="0" strike="noStrike" cap="all" spc="-1">
                <a:solidFill>
                  <a:srgbClr val="ACD433"/>
                </a:solidFill>
                <a:latin typeface="Century Gothic"/>
              </a:rPr>
              <a:t>Migrant integration system</a:t>
            </a:r>
            <a:endParaRPr lang="x-none" sz="2400" b="0" strike="noStrike" spc="-1">
              <a:latin typeface="Arial"/>
            </a:endParaRPr>
          </a:p>
        </p:txBody>
      </p:sp>
      <p:sp>
        <p:nvSpPr>
          <p:cNvPr id="355" name="CustomShape 3"/>
          <p:cNvSpPr/>
          <p:nvPr/>
        </p:nvSpPr>
        <p:spPr>
          <a:xfrm>
            <a:off x="936000" y="3694680"/>
            <a:ext cx="9815400" cy="9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x-none" sz="1800" b="0" i="1" strike="noStrike" spc="-1">
                <a:solidFill>
                  <a:srgbClr val="FFFFFF"/>
                </a:solidFill>
                <a:latin typeface="Century Gothic"/>
                <a:ea typeface="DejaVu Sans"/>
              </a:rPr>
              <a:t>Horizon 2020 Program</a:t>
            </a:r>
            <a:endParaRPr lang="x-non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x-none" sz="1800" b="0" i="1" strike="noStrike" spc="-1">
                <a:solidFill>
                  <a:srgbClr val="FFFFFF"/>
                </a:solidFill>
                <a:latin typeface="Century Gothic"/>
                <a:ea typeface="DejaVu Sans"/>
              </a:rPr>
              <a:t>Call: Addressing the challenge of migrant integration through ICT-enabled solutions </a:t>
            </a:r>
            <a:endParaRPr lang="x-none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x-none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CustomShape 1"/>
          <p:cNvSpPr/>
          <p:nvPr/>
        </p:nvSpPr>
        <p:spPr>
          <a:xfrm>
            <a:off x="576000" y="-288000"/>
            <a:ext cx="3400200" cy="144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x-none" sz="4200" b="0" strike="noStrike" spc="-1">
                <a:solidFill>
                  <a:srgbClr val="EBEBEB"/>
                </a:solidFill>
                <a:latin typeface="Century Gothic"/>
              </a:rPr>
              <a:t>UPC</a:t>
            </a:r>
            <a:endParaRPr lang="x-none" sz="4200" b="0" strike="noStrike" spc="-1">
              <a:latin typeface="Arial"/>
            </a:endParaRPr>
          </a:p>
        </p:txBody>
      </p:sp>
      <p:sp>
        <p:nvSpPr>
          <p:cNvPr id="382" name="CustomShape 2"/>
          <p:cNvSpPr/>
          <p:nvPr/>
        </p:nvSpPr>
        <p:spPr>
          <a:xfrm>
            <a:off x="588240" y="1944360"/>
            <a:ext cx="3400200" cy="289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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Najveći inženjerski univerzitet u Kataloniji</a:t>
            </a:r>
            <a:endParaRPr lang="x-none" sz="1800" b="0" strike="noStrike" spc="-1">
              <a:latin typeface="Arial"/>
            </a:endParaRP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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Jedan od najprestižnijih univerziteta u Evropi za tehničke nauke</a:t>
            </a:r>
            <a:endParaRPr lang="x-none" sz="18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x-none" sz="1800" b="0" strike="noStrike" spc="-1">
              <a:latin typeface="Arial"/>
            </a:endParaRPr>
          </a:p>
        </p:txBody>
      </p:sp>
      <p:sp>
        <p:nvSpPr>
          <p:cNvPr id="383" name="CustomShape 3"/>
          <p:cNvSpPr/>
          <p:nvPr/>
        </p:nvSpPr>
        <p:spPr>
          <a:xfrm>
            <a:off x="6675480" y="-658080"/>
            <a:ext cx="4772160" cy="180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x-none" sz="4200" b="0" strike="noStrike" spc="-1">
                <a:solidFill>
                  <a:srgbClr val="EBEBEB"/>
                </a:solidFill>
                <a:latin typeface="Century Gothic"/>
                <a:ea typeface="DejaVu Sans"/>
              </a:rPr>
              <a:t>Secure Link</a:t>
            </a:r>
            <a:endParaRPr lang="x-none" sz="4200" b="0" strike="noStrike" spc="-1">
              <a:latin typeface="Arial"/>
            </a:endParaRPr>
          </a:p>
        </p:txBody>
      </p:sp>
      <p:sp>
        <p:nvSpPr>
          <p:cNvPr id="384" name="CustomShape 4"/>
          <p:cNvSpPr/>
          <p:nvPr/>
        </p:nvSpPr>
        <p:spPr>
          <a:xfrm>
            <a:off x="6564960" y="1931400"/>
            <a:ext cx="5626080" cy="289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"/>
            </a:pPr>
            <a:r>
              <a:rPr lang="x-none" sz="1800" b="0" strike="noStrike" spc="-1" dirty="0">
                <a:solidFill>
                  <a:srgbClr val="FFFFFF"/>
                </a:solidFill>
                <a:latin typeface="Century Gothic"/>
                <a:ea typeface="DejaVu Sans"/>
              </a:rPr>
              <a:t>Holandska kompanija</a:t>
            </a:r>
            <a:endParaRPr lang="x-none" sz="18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"/>
            </a:pPr>
            <a:r>
              <a:rPr lang="x-none" sz="1800" b="0" strike="noStrike" spc="-1" dirty="0">
                <a:solidFill>
                  <a:srgbClr val="FFFFFF"/>
                </a:solidFill>
                <a:latin typeface="Century Gothic"/>
                <a:ea typeface="DejaVu Sans"/>
              </a:rPr>
              <a:t>Lider u oblasti sajber </a:t>
            </a:r>
            <a:r>
              <a:rPr lang="x-none" sz="1800" b="0" strike="noStrike" spc="-1" dirty="0" smtClean="0">
                <a:solidFill>
                  <a:srgbClr val="FFFFFF"/>
                </a:solidFill>
                <a:latin typeface="Century Gothic"/>
                <a:ea typeface="DejaVu Sans"/>
              </a:rPr>
              <a:t>bezbednosti</a:t>
            </a: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"/>
            </a:pPr>
            <a:r>
              <a:rPr lang="x-none" sz="1800" b="0" strike="noStrike" spc="-1" dirty="0" smtClean="0">
                <a:solidFill>
                  <a:srgbClr val="FFFFFF"/>
                </a:solidFill>
                <a:latin typeface="Century Gothic"/>
                <a:ea typeface="DejaVu Sans"/>
              </a:rPr>
              <a:t>višestruko </a:t>
            </a:r>
            <a:r>
              <a:rPr lang="x-none" sz="1800" b="0" strike="noStrike" spc="-1" dirty="0">
                <a:solidFill>
                  <a:srgbClr val="FFFFFF"/>
                </a:solidFill>
                <a:latin typeface="Century Gothic"/>
                <a:ea typeface="DejaVu Sans"/>
              </a:rPr>
              <a:t>nagrađivana kompanija za sajber bezbednost</a:t>
            </a:r>
            <a:endParaRPr lang="x-none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x-none" sz="1800" b="0" strike="noStrike" spc="-1" dirty="0">
              <a:latin typeface="Arial"/>
            </a:endParaRPr>
          </a:p>
        </p:txBody>
      </p:sp>
      <p:pic>
        <p:nvPicPr>
          <p:cNvPr id="385" name="Picture 384"/>
          <p:cNvPicPr/>
          <p:nvPr/>
        </p:nvPicPr>
        <p:blipFill>
          <a:blip r:embed="rId2"/>
          <a:srcRect b="17281"/>
          <a:stretch/>
        </p:blipFill>
        <p:spPr>
          <a:xfrm>
            <a:off x="504000" y="3600000"/>
            <a:ext cx="4758480" cy="2952000"/>
          </a:xfrm>
          <a:prstGeom prst="rect">
            <a:avLst/>
          </a:prstGeom>
          <a:ln>
            <a:noFill/>
          </a:ln>
        </p:spPr>
      </p:pic>
      <p:pic>
        <p:nvPicPr>
          <p:cNvPr id="386" name="Picture 385"/>
          <p:cNvPicPr/>
          <p:nvPr/>
        </p:nvPicPr>
        <p:blipFill>
          <a:blip r:embed="rId3"/>
          <a:stretch/>
        </p:blipFill>
        <p:spPr>
          <a:xfrm>
            <a:off x="6377760" y="3981240"/>
            <a:ext cx="5358240" cy="2354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CustomShape 1"/>
          <p:cNvSpPr/>
          <p:nvPr/>
        </p:nvSpPr>
        <p:spPr>
          <a:xfrm>
            <a:off x="504000" y="288000"/>
            <a:ext cx="5760360" cy="124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x-none" sz="3600" b="0" strike="noStrike" spc="-1">
                <a:solidFill>
                  <a:srgbClr val="EBEBEB"/>
                </a:solidFill>
                <a:latin typeface="Century Gothic"/>
              </a:rPr>
              <a:t>PREGLED PROJEKTA</a:t>
            </a:r>
            <a:endParaRPr lang="x-none" sz="3600" b="0" strike="noStrike" spc="-1">
              <a:latin typeface="Arial"/>
            </a:endParaRPr>
          </a:p>
        </p:txBody>
      </p:sp>
      <p:sp>
        <p:nvSpPr>
          <p:cNvPr id="388" name="CustomShape 2"/>
          <p:cNvSpPr/>
          <p:nvPr/>
        </p:nvSpPr>
        <p:spPr>
          <a:xfrm>
            <a:off x="588600" y="2023920"/>
            <a:ext cx="9851400" cy="388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Modul sa čitačem RFID kartica</a:t>
            </a:r>
            <a:endParaRPr lang="x-none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Modul baze podataka</a:t>
            </a:r>
            <a:endParaRPr lang="x-none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Modul za softver operatera</a:t>
            </a:r>
            <a:endParaRPr lang="x-none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Back-end aplikacije</a:t>
            </a:r>
            <a:endParaRPr lang="x-none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  <a:ea typeface="DejaVu Sans"/>
              </a:rPr>
              <a:t>Grafički interfejs veb aplikacije</a:t>
            </a:r>
            <a:endParaRPr lang="x-none" sz="2000" b="0" strike="noStrike" spc="-1">
              <a:latin typeface="Arial"/>
            </a:endParaRPr>
          </a:p>
          <a:p>
            <a:pPr marL="457200">
              <a:lnSpc>
                <a:spcPct val="100000"/>
              </a:lnSpc>
              <a:spcBef>
                <a:spcPts val="1001"/>
              </a:spcBef>
            </a:pPr>
            <a:endParaRPr lang="x-none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x-none" sz="4200" b="0" strike="noStrike" spc="-1">
                <a:solidFill>
                  <a:srgbClr val="EBEBEB"/>
                </a:solidFill>
                <a:latin typeface="Century Gothic"/>
              </a:rPr>
              <a:t>PREDLOG BUDŽETA</a:t>
            </a:r>
            <a:endParaRPr lang="x-none" sz="4200" b="0" strike="noStrike" spc="-1">
              <a:latin typeface="Arial"/>
            </a:endParaRPr>
          </a:p>
        </p:txBody>
      </p:sp>
      <p:graphicFrame>
        <p:nvGraphicFramePr>
          <p:cNvPr id="390" name="Table 2"/>
          <p:cNvGraphicFramePr/>
          <p:nvPr/>
        </p:nvGraphicFramePr>
        <p:xfrm>
          <a:off x="3611880" y="1743840"/>
          <a:ext cx="5486400" cy="3407040"/>
        </p:xfrm>
        <a:graphic>
          <a:graphicData uri="http://schemas.openxmlformats.org/drawingml/2006/table">
            <a:tbl>
              <a:tblPr/>
              <a:tblGrid>
                <a:gridCol w="2743200"/>
                <a:gridCol w="2743200"/>
              </a:tblGrid>
              <a:tr h="5097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NAME OF EXPENSE</a:t>
                      </a:r>
                      <a:endParaRPr lang="x-none" sz="1600" b="0" strike="noStrike" spc="-1">
                        <a:latin typeface="Arial"/>
                      </a:endParaRPr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AMOUNT</a:t>
                      </a:r>
                      <a:endParaRPr lang="x-none" sz="1600" b="0" strike="noStrike" spc="-1">
                        <a:latin typeface="Arial"/>
                      </a:endParaRPr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</a:tr>
              <a:tr h="5097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Staff costs</a:t>
                      </a:r>
                      <a:endParaRPr lang="x-none" sz="1600" b="0" strike="noStrike" spc="-1">
                        <a:latin typeface="Arial"/>
                      </a:endParaRPr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562 900,00 €</a:t>
                      </a:r>
                      <a:endParaRPr lang="x-none" sz="1600" b="0" strike="noStrike" spc="-1">
                        <a:latin typeface="Arial"/>
                      </a:endParaRPr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</a:tr>
              <a:tr h="5097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Equipment costs</a:t>
                      </a:r>
                      <a:endParaRPr lang="x-none" sz="1600" b="0" strike="noStrike" spc="-1">
                        <a:latin typeface="Arial"/>
                      </a:endParaRPr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378 057,00 €</a:t>
                      </a:r>
                      <a:endParaRPr lang="x-none" sz="1600" b="0" strike="noStrike" spc="-1">
                        <a:latin typeface="Arial"/>
                      </a:endParaRPr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</a:tr>
              <a:tr h="50976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indirect costs</a:t>
                      </a:r>
                      <a:endParaRPr lang="x-none" sz="1600" b="0" strike="noStrike" spc="-1">
                        <a:latin typeface="Arial"/>
                      </a:endParaRPr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264 502,00 €</a:t>
                      </a:r>
                      <a:endParaRPr lang="x-none" sz="1600" b="0" strike="noStrike" spc="-1">
                        <a:latin typeface="Arial"/>
                      </a:endParaRPr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</a:tr>
              <a:tr h="6836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Travel costs</a:t>
                      </a:r>
                      <a:endParaRPr lang="x-none" sz="1600" b="0" strike="noStrike" spc="-1">
                        <a:latin typeface="Arial"/>
                      </a:endParaRPr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117 050,00 €</a:t>
                      </a:r>
                      <a:endParaRPr lang="x-none" sz="1600" b="0" strike="noStrike" spc="-1">
                        <a:latin typeface="Arial"/>
                      </a:endParaRPr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</a:tr>
              <a:tr h="684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  <a:ea typeface="Noto Sans CJK SC"/>
                        </a:rPr>
                        <a:t>1 407 509,00 </a:t>
                      </a:r>
                      <a:r>
                        <a:rPr lang="x-none" sz="1600" b="0" strike="noStrike" spc="-1">
                          <a:solidFill>
                            <a:srgbClr val="FFFFFF"/>
                          </a:solidFill>
                          <a:latin typeface="Century Gothic"/>
                        </a:rPr>
                        <a:t>€</a:t>
                      </a:r>
                      <a:endParaRPr lang="x-none" sz="1600" b="0" strike="noStrike" spc="-1">
                        <a:latin typeface="Arial"/>
                      </a:endParaRPr>
                    </a:p>
                  </a:txBody>
                  <a:tcPr marL="91080" marR="91080">
                    <a:lnL w="12240">
                      <a:solidFill>
                        <a:srgbClr val="5AA0F5"/>
                      </a:solidFill>
                    </a:lnL>
                    <a:lnR w="12240">
                      <a:solidFill>
                        <a:srgbClr val="5AA0F5"/>
                      </a:solidFill>
                    </a:lnR>
                    <a:lnT w="12240">
                      <a:solidFill>
                        <a:srgbClr val="5AA0F5"/>
                      </a:solidFill>
                    </a:lnT>
                    <a:lnB w="12240">
                      <a:solidFill>
                        <a:srgbClr val="5AA0F5"/>
                      </a:solidFill>
                    </a:lnB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CustomShape 1"/>
          <p:cNvSpPr/>
          <p:nvPr/>
        </p:nvSpPr>
        <p:spPr>
          <a:xfrm>
            <a:off x="4014000" y="1332000"/>
            <a:ext cx="3815640" cy="1980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x-none" sz="6600" b="0" i="1" strike="noStrike" spc="-1">
                <a:solidFill>
                  <a:srgbClr val="EBEBEB"/>
                </a:solidFill>
                <a:latin typeface="Century Gothic"/>
              </a:rPr>
              <a:t>Pitanja?</a:t>
            </a:r>
            <a:endParaRPr lang="x-none" sz="6600" b="0" strike="noStrike" spc="-1">
              <a:latin typeface="Arial"/>
            </a:endParaRPr>
          </a:p>
        </p:txBody>
      </p:sp>
      <p:sp>
        <p:nvSpPr>
          <p:cNvPr id="392" name="CustomShape 2"/>
          <p:cNvSpPr/>
          <p:nvPr/>
        </p:nvSpPr>
        <p:spPr>
          <a:xfrm>
            <a:off x="536760" y="4018320"/>
            <a:ext cx="8825040" cy="1614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</a:rPr>
              <a:t>Divjak Marko 0084/2017</a:t>
            </a:r>
            <a:endParaRPr lang="x-none" sz="2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</a:rPr>
              <a:t>Mitić Natalija 0085/2017</a:t>
            </a:r>
            <a:endParaRPr lang="x-none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x-none" sz="4200" b="0" strike="noStrike" spc="-1">
                <a:solidFill>
                  <a:srgbClr val="EBEBEB"/>
                </a:solidFill>
                <a:latin typeface="Century Gothic"/>
              </a:rPr>
              <a:t>SADRŽAJ</a:t>
            </a:r>
            <a:r>
              <a:t/>
            </a:r>
            <a:br/>
            <a:endParaRPr lang="x-none" sz="4200" b="0" strike="noStrike" spc="-1">
              <a:latin typeface="Arial"/>
            </a:endParaRPr>
          </a:p>
        </p:txBody>
      </p:sp>
      <p:sp>
        <p:nvSpPr>
          <p:cNvPr id="357" name="CustomShape 2"/>
          <p:cNvSpPr/>
          <p:nvPr/>
        </p:nvSpPr>
        <p:spPr>
          <a:xfrm>
            <a:off x="1103400" y="2053080"/>
            <a:ext cx="8946000" cy="419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</a:rPr>
              <a:t>Šta je MIS?</a:t>
            </a:r>
            <a:endParaRPr lang="x-none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</a:rPr>
              <a:t>Motivacija za projekat</a:t>
            </a:r>
            <a:endParaRPr lang="x-none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</a:rPr>
              <a:t>Ciljevi projekta</a:t>
            </a:r>
            <a:endParaRPr lang="x-none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</a:rPr>
              <a:t>Participanti</a:t>
            </a:r>
            <a:endParaRPr lang="x-none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</a:rPr>
              <a:t>Pregled projekta</a:t>
            </a:r>
            <a:endParaRPr lang="x-none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</a:rPr>
              <a:t>Pregled budžeta</a:t>
            </a:r>
            <a:endParaRPr lang="x-none" sz="20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2000" b="0" strike="noStrike" spc="-1">
                <a:solidFill>
                  <a:srgbClr val="FFFFFF"/>
                </a:solidFill>
                <a:latin typeface="Century Gothic"/>
              </a:rPr>
              <a:t>Pitanja?</a:t>
            </a:r>
            <a:endParaRPr lang="x-none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CustomShape 1"/>
          <p:cNvSpPr/>
          <p:nvPr/>
        </p:nvSpPr>
        <p:spPr>
          <a:xfrm>
            <a:off x="382320" y="898200"/>
            <a:ext cx="4820040" cy="805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x-none" sz="3600" b="0" i="1" strike="noStrike" spc="-1">
                <a:solidFill>
                  <a:srgbClr val="EBEBEB"/>
                </a:solidFill>
                <a:latin typeface="Century Gothic"/>
              </a:rPr>
              <a:t>Šta je MIS?</a:t>
            </a:r>
            <a:endParaRPr lang="x-none" sz="3600" b="0" strike="noStrike" spc="-1">
              <a:latin typeface="Arial"/>
            </a:endParaRPr>
          </a:p>
        </p:txBody>
      </p:sp>
      <p:sp>
        <p:nvSpPr>
          <p:cNvPr id="359" name="CustomShape 2"/>
          <p:cNvSpPr/>
          <p:nvPr/>
        </p:nvSpPr>
        <p:spPr>
          <a:xfrm>
            <a:off x="6941880" y="2060280"/>
            <a:ext cx="4764600" cy="4107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"/>
            </a:pPr>
            <a:r>
              <a:rPr lang="x-none" sz="1600" b="0" strike="noStrike" spc="-1" dirty="0">
                <a:solidFill>
                  <a:srgbClr val="FFFFFF"/>
                </a:solidFill>
                <a:latin typeface="Century Gothic"/>
              </a:rPr>
              <a:t>MIS predstavlja projekat koji se bazira na poboljšanju načina integracije migranata u društvo</a:t>
            </a:r>
            <a:endParaRPr lang="x-none" sz="16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"/>
            </a:pPr>
            <a:r>
              <a:rPr lang="x-none" sz="1600" b="0" strike="noStrike" spc="-1" dirty="0">
                <a:solidFill>
                  <a:srgbClr val="FFFFFF"/>
                </a:solidFill>
                <a:latin typeface="Century Gothic"/>
              </a:rPr>
              <a:t>Ovaj sistem se sastoji iz dve komponente:</a:t>
            </a:r>
            <a:endParaRPr lang="x-none" sz="16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"/>
            </a:pPr>
            <a:r>
              <a:rPr lang="x-none" sz="1600" b="0" strike="noStrike" spc="-1" dirty="0">
                <a:solidFill>
                  <a:srgbClr val="FFFFFF"/>
                </a:solidFill>
                <a:latin typeface="Century Gothic"/>
              </a:rPr>
              <a:t>Softverske: Veb-portala koji će omogućiti migrantima online pristup informacijama od značaja</a:t>
            </a:r>
            <a:endParaRPr lang="x-none" sz="1600" b="0" strike="noStrike" spc="-1" dirty="0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"/>
            </a:pPr>
            <a:r>
              <a:rPr lang="x-none" sz="1600" b="0" strike="noStrike" spc="-1" dirty="0">
                <a:solidFill>
                  <a:srgbClr val="FFFFFF"/>
                </a:solidFill>
                <a:latin typeface="Century Gothic"/>
              </a:rPr>
              <a:t>Hardverske: Čitač RFID kartica sa odgovarajućim softverom koji pristupa bazi podataka sa informacijama o migrantima</a:t>
            </a:r>
            <a:endParaRPr lang="x-none" sz="1600" b="0" strike="noStrike" spc="-1" dirty="0">
              <a:latin typeface="Arial"/>
            </a:endParaRPr>
          </a:p>
        </p:txBody>
      </p:sp>
      <p:pic>
        <p:nvPicPr>
          <p:cNvPr id="360" name="Picture 359"/>
          <p:cNvPicPr/>
          <p:nvPr/>
        </p:nvPicPr>
        <p:blipFill>
          <a:blip r:embed="rId2"/>
          <a:stretch/>
        </p:blipFill>
        <p:spPr>
          <a:xfrm>
            <a:off x="288000" y="2275200"/>
            <a:ext cx="6447960" cy="3628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CustomShape 1"/>
          <p:cNvSpPr/>
          <p:nvPr/>
        </p:nvSpPr>
        <p:spPr>
          <a:xfrm>
            <a:off x="304920" y="366120"/>
            <a:ext cx="5605560" cy="144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x-none" sz="3600" b="0" i="1" strike="noStrike" spc="-1">
                <a:solidFill>
                  <a:srgbClr val="EBEBEB"/>
                </a:solidFill>
                <a:latin typeface="Century Gothic"/>
              </a:rPr>
              <a:t>Motivacija za projekat:</a:t>
            </a:r>
            <a:endParaRPr lang="x-none" sz="3600" b="0" strike="noStrike" spc="-1">
              <a:latin typeface="Arial"/>
            </a:endParaRPr>
          </a:p>
        </p:txBody>
      </p:sp>
      <p:sp>
        <p:nvSpPr>
          <p:cNvPr id="362" name="CustomShape 2"/>
          <p:cNvSpPr/>
          <p:nvPr/>
        </p:nvSpPr>
        <p:spPr>
          <a:xfrm>
            <a:off x="304920" y="2189520"/>
            <a:ext cx="4317840" cy="3834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"/>
            </a:pPr>
            <a:r>
              <a:rPr lang="x-none" sz="1600" b="0" strike="noStrike" spc="-1" dirty="0">
                <a:solidFill>
                  <a:srgbClr val="FFFFFF"/>
                </a:solidFill>
                <a:latin typeface="Century Gothic"/>
              </a:rPr>
              <a:t>Tokom poslednjih nekoliko godina može se primetiti porast u broju migranata, a posebno </a:t>
            </a:r>
            <a:r>
              <a:rPr lang="x-none" sz="1600" b="0" strike="noStrike" spc="-1" dirty="0" smtClean="0">
                <a:solidFill>
                  <a:srgbClr val="FFFFFF"/>
                </a:solidFill>
                <a:latin typeface="Century Gothic"/>
              </a:rPr>
              <a:t>izbeglica</a:t>
            </a:r>
            <a:endParaRPr lang="x-none" sz="16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"/>
            </a:pPr>
            <a:r>
              <a:rPr lang="x-none" sz="1600" b="0" strike="noStrike" spc="-1" dirty="0">
                <a:solidFill>
                  <a:srgbClr val="FFFFFF"/>
                </a:solidFill>
                <a:latin typeface="Century Gothic"/>
              </a:rPr>
              <a:t>Najveći problem je nemogućnost vođenja evidencije, odnosno registrovanja migranata čime im nije omogućena potpuna integracija u društvo</a:t>
            </a:r>
            <a:endParaRPr lang="x-none" sz="1600" b="0" strike="noStrike" spc="-1" dirty="0">
              <a:latin typeface="Arial"/>
            </a:endParaRPr>
          </a:p>
        </p:txBody>
      </p:sp>
      <p:pic>
        <p:nvPicPr>
          <p:cNvPr id="363" name="Picture 362"/>
          <p:cNvPicPr/>
          <p:nvPr/>
        </p:nvPicPr>
        <p:blipFill>
          <a:blip r:embed="rId2"/>
          <a:stretch/>
        </p:blipFill>
        <p:spPr>
          <a:xfrm>
            <a:off x="4988520" y="1944000"/>
            <a:ext cx="6747480" cy="4498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CustomShape 1"/>
          <p:cNvSpPr/>
          <p:nvPr/>
        </p:nvSpPr>
        <p:spPr>
          <a:xfrm>
            <a:off x="432000" y="0"/>
            <a:ext cx="3979800" cy="1447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x-none" sz="3600" b="0" i="1" strike="noStrike" spc="-1">
                <a:solidFill>
                  <a:srgbClr val="EBEBEB"/>
                </a:solidFill>
                <a:latin typeface="Century Gothic"/>
              </a:rPr>
              <a:t>Ciljevi projekta:</a:t>
            </a:r>
            <a:endParaRPr lang="x-none" sz="3600" b="0" strike="noStrike" spc="-1">
              <a:latin typeface="Arial"/>
            </a:endParaRPr>
          </a:p>
        </p:txBody>
      </p:sp>
      <p:sp>
        <p:nvSpPr>
          <p:cNvPr id="365" name="CustomShape 2"/>
          <p:cNvSpPr/>
          <p:nvPr/>
        </p:nvSpPr>
        <p:spPr>
          <a:xfrm>
            <a:off x="5892840" y="1737360"/>
            <a:ext cx="4259160" cy="3950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"/>
            </a:pPr>
            <a:r>
              <a:rPr lang="x-none" sz="1600" b="0" strike="noStrike" spc="-1" dirty="0">
                <a:solidFill>
                  <a:srgbClr val="FFFFFF"/>
                </a:solidFill>
                <a:latin typeface="Century Gothic"/>
              </a:rPr>
              <a:t>Efikasnija integracija migranata u </a:t>
            </a:r>
            <a:r>
              <a:rPr lang="x-none" sz="1600" b="0" strike="noStrike" spc="-1" dirty="0" smtClean="0">
                <a:solidFill>
                  <a:srgbClr val="FFFFFF"/>
                </a:solidFill>
                <a:latin typeface="Century Gothic"/>
              </a:rPr>
              <a:t>društvo i dr</a:t>
            </a:r>
            <a:r>
              <a:rPr lang="x-none" sz="1600" b="0" strike="noStrike" spc="-1" dirty="0" smtClean="0">
                <a:solidFill>
                  <a:srgbClr val="FFFFFF"/>
                </a:solidFill>
                <a:latin typeface="Century Gothic"/>
              </a:rPr>
              <a:t>žavu</a:t>
            </a:r>
            <a:endParaRPr lang="x-none" sz="16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"/>
            </a:pPr>
            <a:r>
              <a:rPr lang="x-none" sz="1600" b="0" strike="noStrike" spc="-1" dirty="0">
                <a:solidFill>
                  <a:srgbClr val="FFFFFF"/>
                </a:solidFill>
                <a:latin typeface="Century Gothic"/>
              </a:rPr>
              <a:t>Efikasnije vođenje statistike</a:t>
            </a:r>
            <a:endParaRPr lang="x-none" sz="16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"/>
            </a:pPr>
            <a:r>
              <a:rPr lang="x-none" sz="1600" b="0" strike="noStrike" spc="-1" dirty="0">
                <a:solidFill>
                  <a:srgbClr val="FFFFFF"/>
                </a:solidFill>
                <a:latin typeface="Century Gothic"/>
              </a:rPr>
              <a:t>Pružanje migrantima mogućnosti za </a:t>
            </a:r>
            <a:r>
              <a:rPr lang="x-none" sz="1600" b="0" strike="noStrike" spc="-1" dirty="0" smtClean="0">
                <a:solidFill>
                  <a:srgbClr val="FFFFFF"/>
                </a:solidFill>
                <a:latin typeface="Century Gothic"/>
              </a:rPr>
              <a:t>ostvarivanje </a:t>
            </a:r>
            <a:r>
              <a:rPr lang="x-none" sz="1600" b="0" strike="noStrike" spc="-1" dirty="0">
                <a:solidFill>
                  <a:srgbClr val="FFFFFF"/>
                </a:solidFill>
                <a:latin typeface="Century Gothic"/>
              </a:rPr>
              <a:t>prava</a:t>
            </a:r>
            <a:endParaRPr lang="x-none" sz="1600" b="0" strike="noStrike" spc="-1" dirty="0">
              <a:latin typeface="Arial"/>
            </a:endParaRPr>
          </a:p>
          <a:p>
            <a:pPr marL="285840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" charset="2"/>
              <a:buChar char=""/>
            </a:pPr>
            <a:r>
              <a:rPr lang="x-none" sz="1600" b="0" strike="noStrike" spc="-1" dirty="0">
                <a:solidFill>
                  <a:srgbClr val="FFFFFF"/>
                </a:solidFill>
                <a:latin typeface="Century Gothic"/>
              </a:rPr>
              <a:t>Formiranje baze migranata kojom bi se omogućilo ponovno stupanje u kontakt razdvojenih članova porodice</a:t>
            </a:r>
            <a:endParaRPr lang="x-none" sz="1600" b="0" strike="noStrike" spc="-1" dirty="0">
              <a:latin typeface="Arial"/>
            </a:endParaRPr>
          </a:p>
        </p:txBody>
      </p:sp>
      <p:pic>
        <p:nvPicPr>
          <p:cNvPr id="366" name="Picture 365"/>
          <p:cNvPicPr/>
          <p:nvPr/>
        </p:nvPicPr>
        <p:blipFill>
          <a:blip r:embed="rId2"/>
          <a:stretch/>
        </p:blipFill>
        <p:spPr>
          <a:xfrm>
            <a:off x="576000" y="1800000"/>
            <a:ext cx="4536000" cy="453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CustomShape 1"/>
          <p:cNvSpPr/>
          <p:nvPr/>
        </p:nvSpPr>
        <p:spPr>
          <a:xfrm>
            <a:off x="420840" y="914400"/>
            <a:ext cx="8825040" cy="1077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x-none" sz="3600" b="0" i="1" strike="noStrike" spc="-1">
                <a:solidFill>
                  <a:srgbClr val="EBEBEB"/>
                </a:solidFill>
                <a:latin typeface="Century Gothic"/>
              </a:rPr>
              <a:t>Participanti</a:t>
            </a:r>
            <a:r>
              <a:rPr lang="x-none" sz="4000" b="0" strike="noStrike" spc="-1">
                <a:solidFill>
                  <a:srgbClr val="EBEBEB"/>
                </a:solidFill>
                <a:latin typeface="Century Gothic"/>
              </a:rPr>
              <a:t>:</a:t>
            </a:r>
            <a:endParaRPr lang="x-none" sz="4000" b="0" strike="noStrike" spc="-1">
              <a:latin typeface="Arial"/>
            </a:endParaRPr>
          </a:p>
        </p:txBody>
      </p:sp>
      <p:sp>
        <p:nvSpPr>
          <p:cNvPr id="368" name="CustomShape 2"/>
          <p:cNvSpPr/>
          <p:nvPr/>
        </p:nvSpPr>
        <p:spPr>
          <a:xfrm>
            <a:off x="3924000" y="2214360"/>
            <a:ext cx="6224040" cy="4262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457200" indent="-4564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Century Gothic"/>
              <a:buAutoNum type="arabicParenR"/>
            </a:pPr>
            <a:r>
              <a:rPr lang="x-none" sz="2000" b="0" strike="noStrike" cap="all" spc="-1">
                <a:solidFill>
                  <a:srgbClr val="ACD433"/>
                </a:solidFill>
                <a:latin typeface="Century Gothic"/>
              </a:rPr>
              <a:t>ELEKTROTEHNIČKI FAKULTET U BEOGRADU</a:t>
            </a:r>
            <a:endParaRPr lang="x-none" sz="2000" b="0" strike="noStrike" spc="-1"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Century Gothic"/>
              <a:buAutoNum type="arabicParenR"/>
            </a:pPr>
            <a:r>
              <a:rPr lang="x-none" sz="2000" b="0" strike="noStrike" cap="all" spc="-1">
                <a:solidFill>
                  <a:srgbClr val="ACD433"/>
                </a:solidFill>
                <a:latin typeface="Century Gothic"/>
              </a:rPr>
              <a:t>INTERNATIONAL ORGANIZATION FOR MIGRATION</a:t>
            </a:r>
            <a:endParaRPr lang="x-none" sz="2000" b="0" strike="noStrike" spc="-1"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Century Gothic"/>
              <a:buAutoNum type="arabicParenR"/>
            </a:pPr>
            <a:r>
              <a:rPr lang="x-none" sz="2000" b="0" strike="noStrike" cap="all" spc="-1">
                <a:solidFill>
                  <a:srgbClr val="ACD433"/>
                </a:solidFill>
                <a:latin typeface="Century Gothic"/>
              </a:rPr>
              <a:t>ELATEC</a:t>
            </a:r>
            <a:endParaRPr lang="x-none" sz="2000" b="0" strike="noStrike" spc="-1"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Century Gothic"/>
              <a:buAutoNum type="arabicParenR"/>
            </a:pPr>
            <a:r>
              <a:rPr lang="x-none" sz="2000" b="0" strike="noStrike" cap="all" spc="-1">
                <a:solidFill>
                  <a:srgbClr val="ACD433"/>
                </a:solidFill>
                <a:latin typeface="Century Gothic"/>
              </a:rPr>
              <a:t>United NATIONS HIGH COMMISSIONER FOR REFUGEES</a:t>
            </a:r>
            <a:endParaRPr lang="x-none" sz="2000" b="0" strike="noStrike" spc="-1"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Century Gothic"/>
              <a:buAutoNum type="arabicParenR"/>
            </a:pPr>
            <a:r>
              <a:rPr lang="x-none" sz="2000" b="0" strike="noStrike" cap="all" spc="-1">
                <a:solidFill>
                  <a:srgbClr val="ACD433"/>
                </a:solidFill>
                <a:latin typeface="Century Gothic"/>
              </a:rPr>
              <a:t>POLITEHNIČKI UNIVERZITET KATALONIJE</a:t>
            </a:r>
            <a:endParaRPr lang="x-none" sz="2000" b="0" strike="noStrike" spc="-1">
              <a:latin typeface="Arial"/>
            </a:endParaRPr>
          </a:p>
          <a:p>
            <a:pPr marL="457200" indent="-4564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Century Gothic"/>
              <a:buAutoNum type="arabicParenR"/>
            </a:pPr>
            <a:r>
              <a:rPr lang="x-none" sz="2000" b="0" strike="noStrike" cap="all" spc="-1">
                <a:solidFill>
                  <a:srgbClr val="ACD433"/>
                </a:solidFill>
                <a:latin typeface="Century Gothic"/>
              </a:rPr>
              <a:t>SECURE LINK</a:t>
            </a:r>
            <a:endParaRPr lang="x-none" sz="20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x-none" sz="2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9" name="Content Placeholder 6"/>
          <p:cNvPicPr/>
          <p:nvPr/>
        </p:nvPicPr>
        <p:blipFill>
          <a:blip r:embed="rId2"/>
          <a:stretch/>
        </p:blipFill>
        <p:spPr>
          <a:xfrm>
            <a:off x="504000" y="2444400"/>
            <a:ext cx="7488000" cy="3963600"/>
          </a:xfrm>
          <a:prstGeom prst="rect">
            <a:avLst/>
          </a:prstGeom>
          <a:ln>
            <a:noFill/>
          </a:ln>
        </p:spPr>
      </p:pic>
      <p:sp>
        <p:nvSpPr>
          <p:cNvPr id="370" name="CustomShape 1"/>
          <p:cNvSpPr/>
          <p:nvPr/>
        </p:nvSpPr>
        <p:spPr>
          <a:xfrm>
            <a:off x="163080" y="800280"/>
            <a:ext cx="12028320" cy="139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x-none" sz="4200" b="0" strike="noStrike" spc="-1">
                <a:solidFill>
                  <a:srgbClr val="EBEBEB"/>
                </a:solidFill>
                <a:latin typeface="Century Gothic"/>
              </a:rPr>
              <a:t>ELEKTROTEHNIČKI FAKULTET U </a:t>
            </a:r>
            <a:r>
              <a:t/>
            </a:r>
            <a:br/>
            <a:r>
              <a:rPr lang="x-none" sz="4200" b="0" strike="noStrike" spc="-1">
                <a:solidFill>
                  <a:srgbClr val="EBEBEB"/>
                </a:solidFill>
                <a:latin typeface="Century Gothic"/>
              </a:rPr>
              <a:t>BEOGRADU</a:t>
            </a:r>
            <a:endParaRPr lang="x-none" sz="4200" b="0" strike="noStrike" spc="-1">
              <a:latin typeface="Arial"/>
            </a:endParaRPr>
          </a:p>
        </p:txBody>
      </p:sp>
      <p:sp>
        <p:nvSpPr>
          <p:cNvPr id="371" name="CustomShape 2"/>
          <p:cNvSpPr/>
          <p:nvPr/>
        </p:nvSpPr>
        <p:spPr>
          <a:xfrm>
            <a:off x="7795800" y="2575800"/>
            <a:ext cx="4395600" cy="374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743040" lvl="1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Lokacija: </a:t>
            </a:r>
            <a:r>
              <a:rPr lang="x-none" sz="1800" b="0" i="1" strike="noStrike" spc="-1">
                <a:solidFill>
                  <a:srgbClr val="FFFFFF"/>
                </a:solidFill>
                <a:latin typeface="Century Gothic"/>
              </a:rPr>
              <a:t>Beograd, Srbija</a:t>
            </a:r>
            <a:endParaRPr lang="x-none" sz="1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Pokretač projekta</a:t>
            </a:r>
            <a:endParaRPr lang="x-none" sz="1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Osnovan 1948.</a:t>
            </a:r>
            <a:endParaRPr lang="x-none" sz="1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Dekan: dr Milo Tomašević</a:t>
            </a:r>
            <a:endParaRPr lang="x-none" sz="1800" b="0" strike="noStrike" spc="-1">
              <a:latin typeface="Arial"/>
            </a:endParaRPr>
          </a:p>
          <a:p>
            <a:pPr marL="743040" lvl="1" indent="-28512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U izradu projekta je uključeno više katedri:</a:t>
            </a:r>
            <a:endParaRPr lang="x-none" sz="1800" b="0" strike="noStrike" spc="-1">
              <a:latin typeface="Arial"/>
            </a:endParaRPr>
          </a:p>
          <a:p>
            <a:pPr marL="1600200" lvl="3" indent="-2278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200" b="0" strike="noStrike" spc="-1">
                <a:solidFill>
                  <a:srgbClr val="FFFFFF"/>
                </a:solidFill>
                <a:latin typeface="Century Gothic"/>
              </a:rPr>
              <a:t>SI</a:t>
            </a:r>
            <a:endParaRPr lang="x-none" sz="1200" b="0" strike="noStrike" spc="-1">
              <a:latin typeface="Arial"/>
            </a:endParaRPr>
          </a:p>
          <a:p>
            <a:pPr marL="1600200" lvl="3" indent="-2278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200" b="0" strike="noStrike" spc="-1">
                <a:solidFill>
                  <a:srgbClr val="FFFFFF"/>
                </a:solidFill>
                <a:latin typeface="Century Gothic"/>
              </a:rPr>
              <a:t>IR</a:t>
            </a:r>
            <a:endParaRPr lang="x-none" sz="1200" b="0" strike="noStrike" spc="-1">
              <a:latin typeface="Arial"/>
            </a:endParaRPr>
          </a:p>
          <a:p>
            <a:pPr marL="1600200" lvl="3" indent="-2278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200" b="0" strike="noStrike" spc="-1">
                <a:solidFill>
                  <a:srgbClr val="FFFFFF"/>
                </a:solidFill>
                <a:latin typeface="Century Gothic"/>
              </a:rPr>
              <a:t>SIGNALI I SISTEMI</a:t>
            </a:r>
            <a:endParaRPr lang="x-none" sz="1200" b="0" strike="noStrike" spc="-1">
              <a:latin typeface="Arial"/>
            </a:endParaRPr>
          </a:p>
          <a:p>
            <a:pPr marL="1600200" lvl="3" indent="-22788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200" b="0" strike="noStrike" spc="-1">
                <a:solidFill>
                  <a:srgbClr val="FFFFFF"/>
                </a:solidFill>
                <a:latin typeface="Century Gothic"/>
              </a:rPr>
              <a:t>ELEKTRONIKA </a:t>
            </a:r>
            <a:endParaRPr lang="x-none" sz="1200" b="0" strike="noStrike" spc="-1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lang="x-none" sz="12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CustomShape 1"/>
          <p:cNvSpPr/>
          <p:nvPr/>
        </p:nvSpPr>
        <p:spPr>
          <a:xfrm>
            <a:off x="646200" y="452880"/>
            <a:ext cx="9403920" cy="139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x-none" sz="4200" b="0" strike="noStrike" spc="-1">
                <a:solidFill>
                  <a:srgbClr val="EBEBEB"/>
                </a:solidFill>
                <a:latin typeface="Century Gothic"/>
              </a:rPr>
              <a:t>IOM</a:t>
            </a:r>
            <a:endParaRPr lang="x-none" sz="4200" b="0" strike="noStrike" spc="-1">
              <a:latin typeface="Arial"/>
            </a:endParaRPr>
          </a:p>
        </p:txBody>
      </p:sp>
      <p:sp>
        <p:nvSpPr>
          <p:cNvPr id="373" name="CustomShape 2"/>
          <p:cNvSpPr/>
          <p:nvPr/>
        </p:nvSpPr>
        <p:spPr>
          <a:xfrm>
            <a:off x="0" y="1434240"/>
            <a:ext cx="4623120" cy="5423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Međunarodna organizacija sa sedištem u Ženevi</a:t>
            </a:r>
            <a:endParaRPr lang="x-none" sz="18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Glavni ciljevi su:</a:t>
            </a:r>
            <a:endParaRPr lang="x-none" sz="1800" b="0" strike="noStrike" spc="-1">
              <a:latin typeface="Arial"/>
            </a:endParaRPr>
          </a:p>
          <a:p>
            <a:pPr marL="864000" lvl="1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Pomoć migrantima</a:t>
            </a:r>
            <a:endParaRPr lang="x-none" sz="1800" b="0" strike="noStrike" spc="-1">
              <a:latin typeface="Arial"/>
            </a:endParaRPr>
          </a:p>
          <a:p>
            <a:pPr marL="864000" lvl="1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Produbljivanje znanja o migracijama</a:t>
            </a:r>
            <a:endParaRPr lang="x-none" sz="1800" b="0" strike="noStrike" spc="-1">
              <a:latin typeface="Arial"/>
            </a:endParaRPr>
          </a:p>
          <a:p>
            <a:pPr marL="864000" lvl="1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Podsticanje društvenog i ekonomskog razvoja preko migracija</a:t>
            </a:r>
            <a:endParaRPr lang="x-none" sz="1800" b="0" strike="noStrike" spc="-1">
              <a:latin typeface="Arial"/>
            </a:endParaRPr>
          </a:p>
          <a:p>
            <a:pPr marL="864000" lvl="1" indent="-32364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Briga za ljudsko dostojanstvo i dobrobit migranata</a:t>
            </a:r>
            <a:endParaRPr lang="x-none" sz="1800" b="0" strike="noStrike" spc="-1">
              <a:latin typeface="Arial"/>
            </a:endParaRPr>
          </a:p>
        </p:txBody>
      </p:sp>
      <p:pic>
        <p:nvPicPr>
          <p:cNvPr id="374" name="Picture 373"/>
          <p:cNvPicPr/>
          <p:nvPr/>
        </p:nvPicPr>
        <p:blipFill>
          <a:blip r:embed="rId2"/>
          <a:stretch/>
        </p:blipFill>
        <p:spPr>
          <a:xfrm>
            <a:off x="4889520" y="1944000"/>
            <a:ext cx="6918480" cy="3600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CustomShape 1"/>
          <p:cNvSpPr/>
          <p:nvPr/>
        </p:nvSpPr>
        <p:spPr>
          <a:xfrm>
            <a:off x="452880" y="169560"/>
            <a:ext cx="3564720" cy="139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x-none" sz="4200" b="0" strike="noStrike" spc="-1">
                <a:solidFill>
                  <a:srgbClr val="EBEBEB"/>
                </a:solidFill>
                <a:latin typeface="Century Gothic"/>
              </a:rPr>
              <a:t>ELATEC</a:t>
            </a:r>
            <a:endParaRPr lang="x-none" sz="4200" b="0" strike="noStrike" spc="-1">
              <a:latin typeface="Arial"/>
            </a:endParaRPr>
          </a:p>
        </p:txBody>
      </p:sp>
      <p:sp>
        <p:nvSpPr>
          <p:cNvPr id="376" name="CustomShape 2"/>
          <p:cNvSpPr/>
          <p:nvPr/>
        </p:nvSpPr>
        <p:spPr>
          <a:xfrm>
            <a:off x="452880" y="1569960"/>
            <a:ext cx="4363200" cy="268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Nemačka firma osnovana 1988. sa sedištem u blizini Minhena</a:t>
            </a:r>
            <a:endParaRPr lang="x-none" sz="1800" b="0" strike="noStrike" spc="-1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800" b="0" strike="noStrike" spc="-1">
                <a:solidFill>
                  <a:srgbClr val="FFFFFF"/>
                </a:solidFill>
                <a:latin typeface="Century Gothic"/>
              </a:rPr>
              <a:t>Industrijski lider u proizvodnji RFID sistema visokih performansi</a:t>
            </a:r>
            <a:endParaRPr lang="x-none" sz="1800" b="0" strike="noStrike" spc="-1">
              <a:latin typeface="Arial"/>
            </a:endParaRPr>
          </a:p>
        </p:txBody>
      </p:sp>
      <p:sp>
        <p:nvSpPr>
          <p:cNvPr id="377" name="CustomShape 3"/>
          <p:cNvSpPr/>
          <p:nvPr/>
        </p:nvSpPr>
        <p:spPr>
          <a:xfrm>
            <a:off x="6787080" y="169560"/>
            <a:ext cx="3564720" cy="1399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x-none" sz="4200" b="0" strike="noStrike" spc="-1">
                <a:solidFill>
                  <a:srgbClr val="EBEBEB"/>
                </a:solidFill>
                <a:latin typeface="Century Gothic"/>
                <a:ea typeface="DejaVu Sans"/>
              </a:rPr>
              <a:t>UNHCR</a:t>
            </a:r>
            <a:endParaRPr lang="x-none" sz="4200" b="0" strike="noStrike" spc="-1">
              <a:latin typeface="Arial"/>
            </a:endParaRPr>
          </a:p>
        </p:txBody>
      </p:sp>
      <p:sp>
        <p:nvSpPr>
          <p:cNvPr id="378" name="CustomShape 4"/>
          <p:cNvSpPr/>
          <p:nvPr/>
        </p:nvSpPr>
        <p:spPr>
          <a:xfrm>
            <a:off x="6387840" y="1262880"/>
            <a:ext cx="4363200" cy="268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800" b="0" strike="noStrike" spc="-1" dirty="0">
                <a:solidFill>
                  <a:srgbClr val="FFFFFF"/>
                </a:solidFill>
                <a:latin typeface="Century Gothic"/>
                <a:ea typeface="DejaVu Sans"/>
              </a:rPr>
              <a:t>Osnovan 1950. u Ženevi od strane generalne skupštine OUN</a:t>
            </a:r>
            <a:endParaRPr lang="x-none" sz="1800" b="0" strike="noStrike" spc="-1" dirty="0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ACD433"/>
              </a:buClr>
              <a:buSzPct val="80000"/>
              <a:buFont typeface="Wingdings 3" charset="2"/>
              <a:buChar char=""/>
            </a:pPr>
            <a:r>
              <a:rPr lang="x-none" sz="1800" b="0" strike="noStrike" spc="-1" dirty="0">
                <a:solidFill>
                  <a:srgbClr val="FFFFFF"/>
                </a:solidFill>
                <a:latin typeface="Century Gothic"/>
                <a:ea typeface="DejaVu Sans"/>
              </a:rPr>
              <a:t>Primarni cilj organizacije je zaštita prava izbeglica i njihova svakodnevna </a:t>
            </a:r>
            <a:r>
              <a:rPr lang="x-none" sz="1800" b="0" strike="noStrike" spc="-1" dirty="0" smtClean="0">
                <a:solidFill>
                  <a:srgbClr val="FFFFFF"/>
                </a:solidFill>
                <a:latin typeface="Century Gothic"/>
                <a:ea typeface="DejaVu Sans"/>
              </a:rPr>
              <a:t>dobrobit</a:t>
            </a:r>
            <a:endParaRPr lang="x-none" sz="1800" b="0" strike="noStrike" spc="-1" dirty="0">
              <a:latin typeface="Arial"/>
            </a:endParaRPr>
          </a:p>
        </p:txBody>
      </p:sp>
      <p:pic>
        <p:nvPicPr>
          <p:cNvPr id="379" name="Picture 378"/>
          <p:cNvPicPr/>
          <p:nvPr/>
        </p:nvPicPr>
        <p:blipFill>
          <a:blip r:embed="rId2"/>
          <a:srcRect t="28841" b="29648"/>
          <a:stretch/>
        </p:blipFill>
        <p:spPr>
          <a:xfrm>
            <a:off x="288000" y="4032000"/>
            <a:ext cx="4858200" cy="2016000"/>
          </a:xfrm>
          <a:prstGeom prst="rect">
            <a:avLst/>
          </a:prstGeom>
          <a:ln>
            <a:noFill/>
          </a:ln>
        </p:spPr>
      </p:pic>
      <p:pic>
        <p:nvPicPr>
          <p:cNvPr id="380" name="Picture 379"/>
          <p:cNvPicPr/>
          <p:nvPr/>
        </p:nvPicPr>
        <p:blipFill>
          <a:blip r:embed="rId3"/>
          <a:stretch/>
        </p:blipFill>
        <p:spPr>
          <a:xfrm>
            <a:off x="6408000" y="3097440"/>
            <a:ext cx="4973040" cy="32385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207</TotalTime>
  <Words>372</Words>
  <Application>Microsoft Macintosh PowerPoint</Application>
  <PresentationFormat>Custom</PresentationFormat>
  <Paragraphs>83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8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MEHWO</dc:title>
  <dc:subject/>
  <dc:creator>Elektro Kosmet</dc:creator>
  <dc:description/>
  <cp:lastModifiedBy>Natalija Mitic</cp:lastModifiedBy>
  <cp:revision>27</cp:revision>
  <dcterms:created xsi:type="dcterms:W3CDTF">2019-04-13T16:00:27Z</dcterms:created>
  <dcterms:modified xsi:type="dcterms:W3CDTF">2020-04-12T13:53:50Z</dcterms:modified>
  <dc:language>sr-Latn-RS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Custom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13</vt:i4>
  </property>
</Properties>
</file>